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66"/>
    <a:srgbClr val="008000"/>
    <a:srgbClr val="8E0BFB"/>
    <a:srgbClr val="6600CC"/>
    <a:srgbClr val="0000FF"/>
    <a:srgbClr val="FF00FF"/>
    <a:srgbClr val="FFFF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464" y="-9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1" y="6737101"/>
            <a:ext cx="6863317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514350" y="2531536"/>
            <a:ext cx="5829300" cy="2642988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514350" y="5216766"/>
            <a:ext cx="5829300" cy="1732906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/>
              <a:t>按一下以編輯母片副標題樣式</a:t>
            </a:r>
            <a:endParaRPr kumimoji="0" lang="en-US"/>
          </a:p>
        </p:txBody>
      </p:sp>
      <p:grpSp>
        <p:nvGrpSpPr>
          <p:cNvPr id="2" name="群組 1"/>
          <p:cNvGrpSpPr/>
          <p:nvPr/>
        </p:nvGrpSpPr>
        <p:grpSpPr>
          <a:xfrm>
            <a:off x="-2824" y="7154333"/>
            <a:ext cx="6860824" cy="2761905"/>
            <a:chOff x="-3765" y="4832896"/>
            <a:chExt cx="9147765" cy="2032192"/>
          </a:xfrm>
        </p:grpSpPr>
        <p:sp>
          <p:nvSpPr>
            <p:cNvPr id="7" name="手繪多邊形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手繪多邊形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手繪多邊形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線接點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5BB2365-3374-4543-B1EC-B0E5BDEE5DB3}" type="datetimeFigureOut">
              <a:rPr lang="zh-TW" altLang="en-US" smtClean="0"/>
              <a:pPr/>
              <a:t>2019/1/19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C1A5A7F-8901-4DCA-B1C4-AA26B2642EE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42900" y="2139698"/>
            <a:ext cx="6172200" cy="6335436"/>
          </a:xfrm>
        </p:spPr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B2365-3374-4543-B1EC-B0E5BDEE5DB3}" type="datetimeFigureOut">
              <a:rPr lang="zh-TW" altLang="en-US" smtClean="0"/>
              <a:pPr/>
              <a:t>2019/1/19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A5A7F-8901-4DCA-B1C4-AA26B2642EE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5133010" y="396703"/>
            <a:ext cx="1333103" cy="8078433"/>
          </a:xfrm>
        </p:spPr>
        <p:txBody>
          <a:bodyPr vert="eaVert"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42900" y="396704"/>
            <a:ext cx="4743450" cy="8078431"/>
          </a:xfrm>
        </p:spPr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B2365-3374-4543-B1EC-B0E5BDEE5DB3}" type="datetimeFigureOut">
              <a:rPr lang="zh-TW" altLang="en-US" smtClean="0"/>
              <a:pPr/>
              <a:t>2019/1/19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A5A7F-8901-4DCA-B1C4-AA26B2642EE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B2365-3374-4543-B1EC-B0E5BDEE5DB3}" type="datetimeFigureOut">
              <a:rPr lang="zh-TW" altLang="en-US" smtClean="0"/>
              <a:pPr/>
              <a:t>2019/1/19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A5A7F-8901-4DCA-B1C4-AA26B2642EE7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1782" y="1530695"/>
            <a:ext cx="5829300" cy="26416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942035" y="4234695"/>
            <a:ext cx="3429000" cy="2101505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B2365-3374-4543-B1EC-B0E5BDEE5DB3}" type="datetimeFigureOut">
              <a:rPr lang="zh-TW" altLang="en-US" smtClean="0"/>
              <a:pPr/>
              <a:t>2019/1/19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A5A7F-8901-4DCA-B1C4-AA26B2642EE7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＞形箭號 6"/>
          <p:cNvSpPr/>
          <p:nvPr/>
        </p:nvSpPr>
        <p:spPr>
          <a:xfrm>
            <a:off x="2727510" y="4341237"/>
            <a:ext cx="137160" cy="3302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＞形箭號 7"/>
          <p:cNvSpPr/>
          <p:nvPr/>
        </p:nvSpPr>
        <p:spPr>
          <a:xfrm>
            <a:off x="2587698" y="4341237"/>
            <a:ext cx="137160" cy="3302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42900" y="2139697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86150" y="2139697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B2365-3374-4543-B1EC-B0E5BDEE5DB3}" type="datetimeFigureOut">
              <a:rPr lang="zh-TW" altLang="en-US" smtClean="0"/>
              <a:pPr/>
              <a:t>2019/1/19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A5A7F-8901-4DCA-B1C4-AA26B2642EE7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94406"/>
            <a:ext cx="6172200" cy="1651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7814733"/>
            <a:ext cx="3030141" cy="1100667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3483770" y="7814733"/>
            <a:ext cx="3031331" cy="1100667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342900" y="2086203"/>
            <a:ext cx="3030141" cy="5693658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83769" y="2086203"/>
            <a:ext cx="3031331" cy="5693658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B2365-3374-4543-B1EC-B0E5BDEE5DB3}" type="datetimeFigureOut">
              <a:rPr lang="zh-TW" altLang="en-US" smtClean="0"/>
              <a:pPr/>
              <a:t>2019/1/19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A5A7F-8901-4DCA-B1C4-AA26B2642EE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B2365-3374-4543-B1EC-B0E5BDEE5DB3}" type="datetimeFigureOut">
              <a:rPr lang="zh-TW" altLang="en-US" smtClean="0"/>
              <a:pPr/>
              <a:t>2019/1/19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A5A7F-8901-4DCA-B1C4-AA26B2642EE7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B2365-3374-4543-B1EC-B0E5BDEE5DB3}" type="datetimeFigureOut">
              <a:rPr lang="zh-TW" altLang="en-US" smtClean="0"/>
              <a:pPr/>
              <a:t>2019/1/19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A5A7F-8901-4DCA-B1C4-AA26B2642EE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7044267"/>
            <a:ext cx="5611332" cy="6604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3314700" y="7735147"/>
            <a:ext cx="2980944" cy="13208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685800" y="396240"/>
            <a:ext cx="5609844" cy="6604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5045274" y="9255919"/>
            <a:ext cx="1440180" cy="528320"/>
          </a:xfrm>
        </p:spPr>
        <p:txBody>
          <a:bodyPr/>
          <a:lstStyle/>
          <a:p>
            <a:fld id="{75BB2365-3374-4543-B1EC-B0E5BDEE5DB3}" type="datetimeFigureOut">
              <a:rPr lang="zh-TW" altLang="en-US" smtClean="0"/>
              <a:pPr/>
              <a:t>2019/1/19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A5A7F-8901-4DCA-B1C4-AA26B2642EE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55924" y="7862692"/>
            <a:ext cx="5372100" cy="936335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1450" y="274398"/>
            <a:ext cx="6515100" cy="633984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TW" altLang="en-US"/>
              <a:t>按一下圖示以新增圖片</a:t>
            </a:r>
            <a:endParaRPr kumimoji="0" lang="en-US" dirty="0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5BB2365-3374-4543-B1EC-B0E5BDEE5DB3}" type="datetimeFigureOut">
              <a:rPr lang="zh-TW" altLang="en-US" smtClean="0"/>
              <a:pPr/>
              <a:t>2019/1/19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285054" y="9255920"/>
            <a:ext cx="1763011" cy="52740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C1A5A7F-8901-4DCA-B1C4-AA26B2642EE7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1450" y="7027399"/>
            <a:ext cx="6056574" cy="812748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374455" y="8587130"/>
            <a:ext cx="3705468" cy="133044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手繪多邊形 8"/>
          <p:cNvSpPr>
            <a:spLocks/>
          </p:cNvSpPr>
          <p:nvPr/>
        </p:nvSpPr>
        <p:spPr bwMode="auto">
          <a:xfrm>
            <a:off x="364288" y="8578571"/>
            <a:ext cx="2767838" cy="134831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4532" y="8365143"/>
            <a:ext cx="2551736" cy="1561254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直線接點 10"/>
          <p:cNvCxnSpPr/>
          <p:nvPr/>
        </p:nvCxnSpPr>
        <p:spPr>
          <a:xfrm>
            <a:off x="-6928" y="8360067"/>
            <a:ext cx="2554132" cy="1566331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＞形箭號 11"/>
          <p:cNvSpPr/>
          <p:nvPr/>
        </p:nvSpPr>
        <p:spPr>
          <a:xfrm>
            <a:off x="6498084" y="7205524"/>
            <a:ext cx="137160" cy="3302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＞形箭號 12"/>
          <p:cNvSpPr/>
          <p:nvPr/>
        </p:nvSpPr>
        <p:spPr>
          <a:xfrm>
            <a:off x="6358272" y="7205524"/>
            <a:ext cx="137160" cy="3302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手繪多邊形 12"/>
          <p:cNvSpPr>
            <a:spLocks/>
          </p:cNvSpPr>
          <p:nvPr/>
        </p:nvSpPr>
        <p:spPr bwMode="auto">
          <a:xfrm>
            <a:off x="374455" y="8587130"/>
            <a:ext cx="3705468" cy="133044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手繪多邊形 11"/>
          <p:cNvSpPr>
            <a:spLocks/>
          </p:cNvSpPr>
          <p:nvPr/>
        </p:nvSpPr>
        <p:spPr bwMode="auto">
          <a:xfrm>
            <a:off x="364288" y="8578571"/>
            <a:ext cx="2767838" cy="134831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4532" y="8365143"/>
            <a:ext cx="2551736" cy="1561254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直線接點 14"/>
          <p:cNvCxnSpPr/>
          <p:nvPr/>
        </p:nvCxnSpPr>
        <p:spPr>
          <a:xfrm>
            <a:off x="-6928" y="8360067"/>
            <a:ext cx="2554132" cy="1566331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342900" y="2139697"/>
            <a:ext cx="6172200" cy="653750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  <a:p>
            <a:pPr lvl="1" eaLnBrk="1" latinLnBrk="0" hangingPunct="1"/>
            <a:r>
              <a:rPr kumimoji="0" lang="zh-TW" altLang="en-US"/>
              <a:t>第二層</a:t>
            </a:r>
          </a:p>
          <a:p>
            <a:pPr lvl="2" eaLnBrk="1" latinLnBrk="0" hangingPunct="1"/>
            <a:r>
              <a:rPr kumimoji="0" lang="zh-TW" altLang="en-US"/>
              <a:t>第三層</a:t>
            </a:r>
          </a:p>
          <a:p>
            <a:pPr lvl="3" eaLnBrk="1" latinLnBrk="0" hangingPunct="1"/>
            <a:r>
              <a:rPr kumimoji="0" lang="zh-TW" altLang="en-US"/>
              <a:t>第四層</a:t>
            </a:r>
          </a:p>
          <a:p>
            <a:pPr lvl="4" eaLnBrk="1" latinLnBrk="0" hangingPunct="1"/>
            <a:r>
              <a:rPr kumimoji="0" lang="zh-TW" altLang="en-US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5045274" y="9255919"/>
            <a:ext cx="1440180" cy="52832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5BB2365-3374-4543-B1EC-B0E5BDEE5DB3}" type="datetimeFigureOut">
              <a:rPr lang="zh-TW" altLang="en-US" smtClean="0"/>
              <a:pPr/>
              <a:t>2019/1/19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3285054" y="9255920"/>
            <a:ext cx="1763011" cy="527403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6485454" y="9255920"/>
            <a:ext cx="274320" cy="527403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C1A5A7F-8901-4DCA-B1C4-AA26B2642EE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3.png"/><Relationship Id="rId7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goo.gl/Y2f5f7" TargetMode="External"/><Relationship Id="rId5" Type="http://schemas.openxmlformats.org/officeDocument/2006/relationships/hyperlink" Target="https://goo.gl/EHjvz2" TargetMode="External"/><Relationship Id="rId4" Type="http://schemas.openxmlformats.org/officeDocument/2006/relationships/hyperlink" Target="https://goo.gl/tP3U7i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34464" y="416496"/>
            <a:ext cx="6318872" cy="1609543"/>
          </a:xfrm>
        </p:spPr>
        <p:txBody>
          <a:bodyPr>
            <a:normAutofit/>
          </a:bodyPr>
          <a:lstStyle/>
          <a:p>
            <a:pPr algn="ctr"/>
            <a:r>
              <a:rPr lang="zh-TW" altLang="en-US" sz="2400" dirty="0" smtClean="0">
                <a:solidFill>
                  <a:srgbClr val="8E0BFB"/>
                </a:solidFill>
              </a:rPr>
              <a:t>就業服務乙級</a:t>
            </a:r>
            <a:r>
              <a:rPr lang="zh-TW" altLang="en-US" sz="2400" dirty="0" smtClean="0">
                <a:solidFill>
                  <a:srgbClr val="8E0BFB"/>
                </a:solidFill>
              </a:rPr>
              <a:t>技</a:t>
            </a:r>
            <a:r>
              <a:rPr lang="zh-TW" altLang="en-US" sz="2400" dirty="0" smtClean="0">
                <a:solidFill>
                  <a:srgbClr val="8E0BFB"/>
                </a:solidFill>
              </a:rPr>
              <a:t>士</a:t>
            </a:r>
            <a:r>
              <a:rPr lang="zh-TW" altLang="en-US" sz="2400" dirty="0" smtClean="0">
                <a:solidFill>
                  <a:srgbClr val="8E0BFB"/>
                </a:solidFill>
              </a:rPr>
              <a:t>考證</a:t>
            </a:r>
            <a:r>
              <a:rPr lang="zh-TW" altLang="en-US" sz="2400" dirty="0" smtClean="0">
                <a:solidFill>
                  <a:srgbClr val="8E0BFB"/>
                </a:solidFill>
              </a:rPr>
              <a:t>班</a:t>
            </a:r>
            <a:endParaRPr lang="zh-TW" altLang="en-US" sz="2400" dirty="0">
              <a:solidFill>
                <a:srgbClr val="8E0BFB"/>
              </a:solidFill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0" y="8985448"/>
            <a:ext cx="371703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dirty="0" smtClean="0">
                <a:solidFill>
                  <a:srgbClr val="6600CC"/>
                </a:solidFill>
                <a:latin typeface="Aharoni" pitchFamily="2" charset="-79"/>
                <a:ea typeface="華康流風體W3(P)" panose="03000300000000000000" pitchFamily="66" charset="-120"/>
                <a:cs typeface="Aharoni" pitchFamily="2" charset="-79"/>
              </a:rPr>
              <a:t>課程洽詢聯絡人：彭家縈</a:t>
            </a:r>
            <a:endParaRPr lang="en-US" altLang="zh-TW" sz="1200" dirty="0">
              <a:solidFill>
                <a:srgbClr val="6600CC"/>
              </a:solidFill>
              <a:latin typeface="Aharoni" pitchFamily="2" charset="-79"/>
              <a:ea typeface="華康流風體W3(P)" panose="03000300000000000000" pitchFamily="66" charset="-120"/>
              <a:cs typeface="Aharoni" pitchFamily="2" charset="-79"/>
            </a:endParaRPr>
          </a:p>
          <a:p>
            <a:r>
              <a:rPr lang="zh-TW" altLang="en-US" sz="1200" dirty="0">
                <a:solidFill>
                  <a:srgbClr val="6600CC"/>
                </a:solidFill>
                <a:latin typeface="Aharoni" pitchFamily="2" charset="-79"/>
                <a:ea typeface="華康流風體W3(P)" panose="03000300000000000000" pitchFamily="66" charset="-120"/>
                <a:cs typeface="Aharoni" pitchFamily="2" charset="-79"/>
              </a:rPr>
              <a:t>電話：</a:t>
            </a:r>
            <a:r>
              <a:rPr lang="en-US" altLang="zh-TW" sz="1200" dirty="0">
                <a:solidFill>
                  <a:srgbClr val="6600CC"/>
                </a:solidFill>
                <a:latin typeface="Aharoni" pitchFamily="2" charset="-79"/>
                <a:ea typeface="華康流風體W3(P)" panose="03000300000000000000" pitchFamily="66" charset="-120"/>
                <a:cs typeface="Aharoni" pitchFamily="2" charset="-79"/>
              </a:rPr>
              <a:t>02-85218863</a:t>
            </a:r>
            <a:r>
              <a:rPr lang="zh-TW" altLang="en-US" sz="1200" dirty="0">
                <a:solidFill>
                  <a:srgbClr val="6600CC"/>
                </a:solidFill>
                <a:latin typeface="Aharoni" pitchFamily="2" charset="-79"/>
                <a:ea typeface="華康流風體W3(P)" panose="03000300000000000000" pitchFamily="66" charset="-120"/>
                <a:cs typeface="Aharoni" pitchFamily="2" charset="-79"/>
              </a:rPr>
              <a:t>　傳真</a:t>
            </a:r>
            <a:r>
              <a:rPr lang="zh-TW" altLang="en-US" sz="1400" dirty="0">
                <a:solidFill>
                  <a:srgbClr val="6600CC"/>
                </a:solidFill>
                <a:latin typeface="Aharoni" pitchFamily="2" charset="-79"/>
                <a:ea typeface="華康流風體W3(P)" panose="03000300000000000000" pitchFamily="66" charset="-120"/>
                <a:cs typeface="Aharoni" pitchFamily="2" charset="-79"/>
              </a:rPr>
              <a:t>：</a:t>
            </a:r>
            <a:r>
              <a:rPr lang="en-US" altLang="zh-TW" sz="1400" dirty="0">
                <a:solidFill>
                  <a:srgbClr val="6600CC"/>
                </a:solidFill>
                <a:latin typeface="Aharoni" pitchFamily="2" charset="-79"/>
                <a:ea typeface="華康流風體W3(P)" panose="03000300000000000000" pitchFamily="66" charset="-120"/>
                <a:cs typeface="Aharoni" pitchFamily="2" charset="-79"/>
              </a:rPr>
              <a:t>02-85218873</a:t>
            </a:r>
          </a:p>
          <a:p>
            <a:r>
              <a:rPr lang="zh-TW" altLang="en-US" sz="1200" dirty="0">
                <a:solidFill>
                  <a:srgbClr val="6600CC"/>
                </a:solidFill>
                <a:latin typeface="Aharoni" pitchFamily="2" charset="-79"/>
                <a:ea typeface="華康流風體W3(P)" panose="03000300000000000000" pitchFamily="66" charset="-120"/>
                <a:cs typeface="Aharoni" pitchFamily="2" charset="-79"/>
              </a:rPr>
              <a:t>信箱：</a:t>
            </a:r>
            <a:r>
              <a:rPr lang="en-US" altLang="zh-TW" sz="1200" dirty="0">
                <a:solidFill>
                  <a:srgbClr val="6600CC"/>
                </a:solidFill>
                <a:latin typeface="Aharoni" pitchFamily="2" charset="-79"/>
                <a:ea typeface="華康流風體W3(P)" panose="03000300000000000000" pitchFamily="66" charset="-120"/>
                <a:cs typeface="Aharoni" pitchFamily="2" charset="-79"/>
              </a:rPr>
              <a:t>ntcesia@gmail.com</a:t>
            </a:r>
            <a:endParaRPr lang="zh-TW" altLang="en-US" sz="1200" dirty="0">
              <a:solidFill>
                <a:srgbClr val="6600CC"/>
              </a:solidFill>
              <a:latin typeface="Aharoni" pitchFamily="2" charset="-79"/>
              <a:ea typeface="華康流風體W3(P)" panose="03000300000000000000" pitchFamily="66" charset="-120"/>
              <a:cs typeface="Aharoni" pitchFamily="2" charset="-79"/>
            </a:endParaRPr>
          </a:p>
        </p:txBody>
      </p:sp>
      <p:sp>
        <p:nvSpPr>
          <p:cNvPr id="15" name="副標題 2"/>
          <p:cNvSpPr txBox="1">
            <a:spLocks/>
          </p:cNvSpPr>
          <p:nvPr/>
        </p:nvSpPr>
        <p:spPr>
          <a:xfrm>
            <a:off x="0" y="2164041"/>
            <a:ext cx="6857999" cy="8045543"/>
          </a:xfrm>
          <a:prstGeom prst="rect">
            <a:avLst/>
          </a:prstGeom>
        </p:spPr>
        <p:txBody>
          <a:bodyPr vert="horz" lIns="45720" rIns="45720">
            <a:normAutofit/>
          </a:bodyPr>
          <a:lstStyle/>
          <a:p>
            <a:pPr lvl="0" algn="ctr"/>
            <a:r>
              <a:rPr lang="zh-TW" altLang="en-US" sz="1400" dirty="0" smtClean="0"/>
              <a:t>針對就業服務有興趣的朋友們</a:t>
            </a:r>
            <a:r>
              <a:rPr lang="en-US" altLang="zh-TW" sz="1400" dirty="0" smtClean="0"/>
              <a:t>~~~</a:t>
            </a:r>
            <a:r>
              <a:rPr lang="zh-TW" altLang="en-US" sz="1400" dirty="0" smtClean="0"/>
              <a:t>公會開課囉！ ！</a:t>
            </a:r>
            <a:endParaRPr lang="en-US" altLang="zh-TW" sz="1400" dirty="0" smtClean="0"/>
          </a:p>
          <a:p>
            <a:pPr lvl="0"/>
            <a:endParaRPr lang="en-US" altLang="zh-TW" sz="1400" dirty="0" smtClean="0"/>
          </a:p>
          <a:p>
            <a:pPr marR="64008" lvl="0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zh-TW" altLang="en-US" sz="1600" b="1" dirty="0" smtClean="0">
                <a:solidFill>
                  <a:srgbClr val="FF0000"/>
                </a:solidFill>
              </a:rPr>
              <a:t>壹、</a:t>
            </a:r>
            <a:r>
              <a:rPr lang="zh-TW" altLang="zh-TW" sz="1600" b="1" dirty="0" smtClean="0">
                <a:solidFill>
                  <a:srgbClr val="FF0000"/>
                </a:solidFill>
              </a:rPr>
              <a:t>課程</a:t>
            </a:r>
            <a:r>
              <a:rPr lang="zh-TW" altLang="en-US" sz="1600" b="1" dirty="0">
                <a:solidFill>
                  <a:srgbClr val="FF0000"/>
                </a:solidFill>
              </a:rPr>
              <a:t>目標</a:t>
            </a:r>
            <a:endParaRPr lang="zh-TW" altLang="zh-TW" sz="1600" dirty="0">
              <a:solidFill>
                <a:srgbClr val="FF0000"/>
              </a:solidFill>
            </a:endParaRPr>
          </a:p>
          <a:p>
            <a:pPr marR="64008" lvl="0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zh-TW" altLang="en-US" sz="1300" dirty="0" smtClean="0">
                <a:solidFill>
                  <a:schemeClr val="tx2"/>
                </a:solidFill>
              </a:rPr>
              <a:t>　</a:t>
            </a:r>
            <a:r>
              <a:rPr lang="zh-TW" altLang="en-US" sz="1400" dirty="0" smtClean="0"/>
              <a:t>一、學習後能即時運用及蒐集就業服務資料。</a:t>
            </a:r>
            <a:endParaRPr lang="en-US" altLang="zh-TW" sz="1400" dirty="0" smtClean="0"/>
          </a:p>
          <a:p>
            <a:pPr marR="64008" lvl="0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zh-TW" altLang="en-US" sz="1400" dirty="0" smtClean="0"/>
              <a:t>　二、學習後能正確整合及運用各種相關作業。</a:t>
            </a:r>
            <a:endParaRPr lang="en-US" altLang="zh-TW" sz="1400" dirty="0" smtClean="0"/>
          </a:p>
          <a:p>
            <a:pPr marR="64008" lvl="0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zh-TW" altLang="en-US" sz="1400" dirty="0" smtClean="0">
                <a:solidFill>
                  <a:schemeClr val="tx2"/>
                </a:solidFill>
              </a:rPr>
              <a:t>　</a:t>
            </a:r>
            <a:r>
              <a:rPr lang="zh-TW" altLang="en-US" sz="1400" dirty="0" smtClean="0"/>
              <a:t>三、學習後</a:t>
            </a:r>
            <a:r>
              <a:rPr lang="zh-TW" altLang="zh-TW" sz="1400" dirty="0" smtClean="0"/>
              <a:t>能</a:t>
            </a:r>
            <a:r>
              <a:rPr lang="zh-TW" altLang="en-US" sz="1400" dirty="0" smtClean="0"/>
              <a:t>清楚了解乙級考證流程。</a:t>
            </a:r>
            <a:endParaRPr lang="zh-TW" altLang="en-US" sz="1400" dirty="0"/>
          </a:p>
          <a:p>
            <a:pPr marR="64008" lvl="0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zh-TW" altLang="en-US" sz="1600" b="1" dirty="0" smtClean="0">
                <a:solidFill>
                  <a:srgbClr val="FF0000"/>
                </a:solidFill>
              </a:rPr>
              <a:t>貳、課程</a:t>
            </a:r>
            <a:r>
              <a:rPr lang="zh-TW" altLang="en-US" sz="1600" b="1" dirty="0">
                <a:solidFill>
                  <a:srgbClr val="FF0000"/>
                </a:solidFill>
              </a:rPr>
              <a:t>大綱</a:t>
            </a:r>
            <a:endParaRPr lang="zh-TW" altLang="zh-TW" sz="1600" dirty="0">
              <a:solidFill>
                <a:srgbClr val="FF0000"/>
              </a:solidFill>
            </a:endParaRPr>
          </a:p>
          <a:p>
            <a:pPr marR="64008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zh-TW" altLang="en-US" sz="1400" dirty="0" smtClean="0"/>
              <a:t>   如下一頁課程表</a:t>
            </a:r>
            <a:endParaRPr lang="en-US" altLang="zh-TW" sz="1400" dirty="0" smtClean="0"/>
          </a:p>
          <a:p>
            <a:pPr marR="64008" lvl="0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zh-TW" altLang="en-US" sz="1400" dirty="0" smtClean="0"/>
              <a:t> </a:t>
            </a:r>
            <a:r>
              <a:rPr kumimoji="0" lang="zh-TW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叁、</a:t>
            </a:r>
            <a:r>
              <a:rPr kumimoji="0" lang="zh-TW" altLang="zh-TW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招生對象</a:t>
            </a:r>
            <a:endParaRPr kumimoji="0" lang="zh-TW" altLang="zh-TW" sz="16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64008" lvl="0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zh-TW" altLang="en-US" sz="1400" dirty="0" smtClean="0"/>
              <a:t>   對就業服務有興趣的人員，限額</a:t>
            </a:r>
            <a:r>
              <a:rPr lang="en-US" altLang="zh-TW" sz="1400" dirty="0" smtClean="0"/>
              <a:t>40</a:t>
            </a:r>
            <a:r>
              <a:rPr lang="zh-TW" altLang="en-US" sz="1400" dirty="0" smtClean="0"/>
              <a:t>名</a:t>
            </a:r>
            <a:endParaRPr lang="en-US" altLang="zh-TW" sz="1400" dirty="0" smtClean="0"/>
          </a:p>
          <a:p>
            <a:pPr marR="64008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kumimoji="0" lang="zh-TW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肆、</a:t>
            </a:r>
            <a:r>
              <a:rPr kumimoji="0" lang="zh-TW" altLang="zh-TW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報名</a:t>
            </a:r>
            <a:r>
              <a:rPr kumimoji="0" lang="zh-TW" altLang="zh-TW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及繳費</a:t>
            </a:r>
            <a:endParaRPr kumimoji="0" lang="zh-TW" altLang="zh-TW" sz="1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64008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　</a:t>
            </a:r>
            <a:r>
              <a:rPr kumimoji="0" lang="zh-TW" altLang="zh-TW" sz="13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會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　</a:t>
            </a:r>
            <a:r>
              <a:rPr kumimoji="0" lang="zh-TW" altLang="zh-TW" sz="13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員</a:t>
            </a:r>
            <a:r>
              <a:rPr kumimoji="0" lang="zh-TW" altLang="zh-TW" sz="1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：</a:t>
            </a:r>
            <a:r>
              <a:rPr kumimoji="0" lang="en-US" altLang="zh-TW" sz="1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7500</a:t>
            </a:r>
            <a:r>
              <a:rPr kumimoji="0" lang="zh-TW" altLang="zh-TW" sz="1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元</a:t>
            </a:r>
            <a:endParaRPr kumimoji="0" lang="zh-TW" altLang="zh-TW" sz="13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64008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>
                <a:tab pos="355600" algn="l"/>
              </a:tabLst>
              <a:defRPr/>
            </a:pP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　</a:t>
            </a:r>
            <a:r>
              <a:rPr kumimoji="0" lang="zh-TW" altLang="zh-TW" sz="13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非會員</a:t>
            </a:r>
            <a:r>
              <a:rPr kumimoji="0" lang="zh-TW" altLang="zh-TW" sz="1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：</a:t>
            </a:r>
            <a:r>
              <a:rPr kumimoji="0" lang="en-US" altLang="zh-TW" sz="1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10000</a:t>
            </a:r>
            <a:r>
              <a:rPr kumimoji="0" lang="zh-TW" alt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元 </a:t>
            </a:r>
            <a:endParaRPr kumimoji="0" lang="en-US" altLang="zh-TW" sz="13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64008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lang="zh-TW" altLang="en-US" sz="1300" dirty="0">
                <a:solidFill>
                  <a:schemeClr val="tx2"/>
                </a:solidFill>
              </a:rPr>
              <a:t>　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※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課後加入公會，</a:t>
            </a:r>
            <a:r>
              <a:rPr kumimoji="0" lang="zh-TW" alt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立即比照會員收費</a:t>
            </a:r>
            <a:endParaRPr kumimoji="0" lang="zh-TW" altLang="zh-TW" sz="13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64008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zh-TW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伍、</a:t>
            </a:r>
            <a:r>
              <a:rPr kumimoji="0" lang="zh-TW" altLang="zh-TW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課程</a:t>
            </a:r>
            <a:r>
              <a:rPr kumimoji="0" lang="zh-TW" altLang="zh-TW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時間</a:t>
            </a:r>
            <a:endParaRPr kumimoji="0" lang="zh-TW" altLang="zh-TW" sz="1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64008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　</a:t>
            </a:r>
            <a:r>
              <a:rPr kumimoji="0" lang="en-US" altLang="zh-TW" sz="1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108</a:t>
            </a:r>
            <a:r>
              <a:rPr kumimoji="0" lang="zh-TW" altLang="zh-TW" sz="1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年</a:t>
            </a:r>
            <a:r>
              <a:rPr kumimoji="0" lang="en-US" altLang="zh-TW" sz="1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05</a:t>
            </a:r>
            <a:r>
              <a:rPr kumimoji="0" lang="zh-TW" altLang="zh-TW" sz="1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月</a:t>
            </a:r>
            <a:r>
              <a:rPr kumimoji="0" lang="zh-TW" alt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起開課</a:t>
            </a:r>
            <a:endParaRPr kumimoji="0" lang="en-US" altLang="zh-TW" sz="13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64008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zh-TW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陸、</a:t>
            </a:r>
            <a:r>
              <a:rPr kumimoji="0" lang="zh-TW" altLang="zh-TW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課程</a:t>
            </a:r>
            <a:r>
              <a:rPr kumimoji="0" lang="zh-TW" altLang="zh-TW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地點</a:t>
            </a:r>
            <a:endParaRPr kumimoji="0" lang="zh-TW" altLang="zh-TW" sz="1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64008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　新北市就業服務商業同業公會</a:t>
            </a:r>
            <a:endParaRPr kumimoji="0" lang="zh-TW" altLang="zh-TW" sz="13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64008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　新北</a:t>
            </a:r>
            <a:r>
              <a:rPr kumimoji="0" lang="zh-TW" altLang="zh-TW" sz="13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市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新莊</a:t>
            </a:r>
            <a:r>
              <a:rPr kumimoji="0" lang="zh-TW" altLang="zh-TW" sz="13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區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新北大道三段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7</a:t>
            </a:r>
            <a:r>
              <a:rPr kumimoji="0" lang="zh-TW" altLang="zh-TW" sz="13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號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樓之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5B</a:t>
            </a:r>
          </a:p>
          <a:p>
            <a:pPr marL="0" marR="64008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lang="zh-TW" altLang="en-US" sz="1600" b="1" noProof="0" dirty="0" smtClean="0">
                <a:solidFill>
                  <a:srgbClr val="FF0000"/>
                </a:solidFill>
              </a:rPr>
              <a:t>柒</a:t>
            </a:r>
            <a:r>
              <a:rPr kumimoji="0" lang="zh-TW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、繳款</a:t>
            </a:r>
            <a:r>
              <a:rPr kumimoji="0" lang="zh-TW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資訊</a:t>
            </a:r>
          </a:p>
          <a:p>
            <a:r>
              <a:rPr lang="zh-TW" altLang="zh-TW" sz="1400" dirty="0" smtClean="0"/>
              <a:t>銀行</a:t>
            </a:r>
            <a:r>
              <a:rPr lang="en-US" altLang="zh-TW" sz="1400" dirty="0" smtClean="0"/>
              <a:t>:</a:t>
            </a:r>
            <a:r>
              <a:rPr lang="zh-TW" altLang="zh-TW" sz="1400" dirty="0" smtClean="0"/>
              <a:t>聯邦銀行</a:t>
            </a:r>
            <a:r>
              <a:rPr lang="en-US" altLang="zh-TW" sz="1400" dirty="0" smtClean="0"/>
              <a:t>-</a:t>
            </a:r>
            <a:r>
              <a:rPr lang="zh-TW" altLang="zh-TW" sz="1400" dirty="0" smtClean="0"/>
              <a:t>新莊分行</a:t>
            </a:r>
            <a:r>
              <a:rPr lang="en-US" altLang="zh-TW" sz="1400" dirty="0" smtClean="0"/>
              <a:t>(</a:t>
            </a:r>
            <a:r>
              <a:rPr lang="zh-TW" altLang="zh-TW" sz="1400" dirty="0" smtClean="0"/>
              <a:t>銀行代碼：</a:t>
            </a:r>
            <a:r>
              <a:rPr lang="en-US" altLang="zh-TW" sz="1400" dirty="0" smtClean="0"/>
              <a:t>803)</a:t>
            </a:r>
            <a:endParaRPr lang="zh-TW" altLang="zh-TW" sz="1400" dirty="0" smtClean="0"/>
          </a:p>
          <a:p>
            <a:r>
              <a:rPr lang="zh-TW" altLang="zh-TW" sz="1400" dirty="0" smtClean="0"/>
              <a:t>帳號</a:t>
            </a:r>
            <a:r>
              <a:rPr lang="en-US" altLang="zh-TW" sz="1400" dirty="0" smtClean="0"/>
              <a:t>: 027-10-0017410</a:t>
            </a:r>
            <a:endParaRPr lang="zh-TW" altLang="zh-TW" sz="1400" dirty="0" smtClean="0"/>
          </a:p>
          <a:p>
            <a:r>
              <a:rPr lang="zh-TW" altLang="zh-TW" sz="1400" dirty="0" smtClean="0"/>
              <a:t>戶名</a:t>
            </a:r>
            <a:r>
              <a:rPr lang="en-US" altLang="zh-TW" sz="1400" dirty="0" smtClean="0"/>
              <a:t>:</a:t>
            </a:r>
            <a:r>
              <a:rPr lang="zh-TW" altLang="zh-TW" sz="1400" dirty="0" smtClean="0"/>
              <a:t>新北市就業服務商業同業公會</a:t>
            </a:r>
          </a:p>
          <a:p>
            <a:pPr marR="64008" lvl="0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zh-TW" altLang="en-US" sz="1400" dirty="0" smtClean="0">
                <a:solidFill>
                  <a:schemeClr val="tx2"/>
                </a:solidFill>
              </a:rPr>
              <a:t>　</a:t>
            </a:r>
            <a:endParaRPr kumimoji="0" lang="zh-TW" altLang="en-US" sz="1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6" name="Picture 2" descr="C:\Users\SandyYang\Desktop\0412 創意服務精修班\獎牌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08962" y="1"/>
            <a:ext cx="1149037" cy="1280591"/>
          </a:xfrm>
          <a:prstGeom prst="rect">
            <a:avLst/>
          </a:prstGeom>
          <a:noFill/>
        </p:spPr>
      </p:pic>
      <p:sp>
        <p:nvSpPr>
          <p:cNvPr id="10" name="圓角矩形 9"/>
          <p:cNvSpPr/>
          <p:nvPr/>
        </p:nvSpPr>
        <p:spPr>
          <a:xfrm>
            <a:off x="3789040" y="3296816"/>
            <a:ext cx="2852936" cy="1129879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8000" tIns="18000" rIns="18000" bIns="18000" rtlCol="0" anchor="t" anchorCtr="0">
            <a:spAutoFit/>
          </a:bodyPr>
          <a:lstStyle/>
          <a:p>
            <a:pPr algn="ctr"/>
            <a:r>
              <a:rPr lang="zh-TW" altLang="en-US" sz="16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許朝茂 講師 </a:t>
            </a:r>
          </a:p>
          <a:p>
            <a:r>
              <a:rPr lang="zh-TW" altLang="en-US" sz="1200" dirty="0" smtClean="0">
                <a:solidFill>
                  <a:srgbClr val="00CC66"/>
                </a:solidFill>
                <a:latin typeface="標楷體" pitchFamily="65" charset="-120"/>
                <a:ea typeface="標楷體" pitchFamily="65" charset="-120"/>
              </a:rPr>
              <a:t>證照</a:t>
            </a:r>
            <a:r>
              <a:rPr lang="en-US" altLang="zh-TW" sz="1200" dirty="0" smtClean="0">
                <a:solidFill>
                  <a:srgbClr val="00CC66"/>
                </a:solidFill>
                <a:latin typeface="標楷體" pitchFamily="65" charset="-120"/>
                <a:ea typeface="標楷體" pitchFamily="65" charset="-120"/>
              </a:rPr>
              <a:t>:</a:t>
            </a:r>
          </a:p>
          <a:p>
            <a:r>
              <a:rPr lang="zh-TW" altLang="en-US" sz="1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就業服務專業人員證照</a:t>
            </a:r>
          </a:p>
          <a:p>
            <a:r>
              <a:rPr lang="zh-TW" altLang="en-US" sz="1200" dirty="0" smtClean="0">
                <a:solidFill>
                  <a:srgbClr val="00CC66"/>
                </a:solidFill>
                <a:latin typeface="標楷體" pitchFamily="65" charset="-120"/>
                <a:ea typeface="標楷體" pitchFamily="65" charset="-120"/>
              </a:rPr>
              <a:t>學經歷</a:t>
            </a:r>
            <a:r>
              <a:rPr lang="en-US" altLang="zh-TW" sz="1200" dirty="0" smtClean="0">
                <a:solidFill>
                  <a:srgbClr val="00CC66"/>
                </a:solidFill>
                <a:latin typeface="標楷體" pitchFamily="65" charset="-120"/>
                <a:ea typeface="標楷體" pitchFamily="65" charset="-120"/>
              </a:rPr>
              <a:t>:</a:t>
            </a:r>
          </a:p>
          <a:p>
            <a:r>
              <a:rPr lang="en-US" altLang="zh-TW" sz="1200" dirty="0" smtClean="0">
                <a:hlinkClick r:id="rId4"/>
              </a:rPr>
              <a:t>https://goo.gl/tP3U7i</a:t>
            </a:r>
            <a:endParaRPr lang="zh-TW" altLang="en-US" sz="1200" dirty="0">
              <a:solidFill>
                <a:schemeClr val="tx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4005064" y="5817096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b="1" dirty="0" smtClean="0">
                <a:solidFill>
                  <a:srgbClr val="008000"/>
                </a:solidFill>
                <a:latin typeface="+mj-lt"/>
                <a:ea typeface="細明體" pitchFamily="49" charset="-120"/>
              </a:rPr>
              <a:t>線上報名網址</a:t>
            </a:r>
            <a:endParaRPr lang="en-US" altLang="zh-TW" sz="1600" b="1" dirty="0" smtClean="0">
              <a:solidFill>
                <a:srgbClr val="008000"/>
              </a:solidFill>
              <a:latin typeface="+mj-lt"/>
              <a:ea typeface="細明體" pitchFamily="49" charset="-120"/>
            </a:endParaRPr>
          </a:p>
          <a:p>
            <a:r>
              <a:rPr lang="en-US" altLang="zh-TW" sz="1400" dirty="0" smtClean="0">
                <a:hlinkClick r:id="rId5"/>
              </a:rPr>
              <a:t>https://goo.gl/EHjvz2</a:t>
            </a:r>
            <a:r>
              <a:rPr lang="en-US" altLang="zh-TW" sz="1400" dirty="0" smtClean="0">
                <a:hlinkClick r:id="rId6"/>
              </a:rPr>
              <a:t> </a:t>
            </a:r>
            <a:r>
              <a:rPr lang="en-US" altLang="zh-TW" sz="1400" dirty="0" smtClean="0"/>
              <a:t/>
            </a:r>
            <a:br>
              <a:rPr lang="en-US" altLang="zh-TW" sz="1400" dirty="0" smtClean="0"/>
            </a:br>
            <a:endParaRPr lang="en-US" altLang="zh-TW" sz="1400" dirty="0"/>
          </a:p>
        </p:txBody>
      </p:sp>
      <p:pic>
        <p:nvPicPr>
          <p:cNvPr id="12" name="圖片 11" descr="新北公會商標.jpg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60648" y="0"/>
            <a:ext cx="5915025" cy="1066800"/>
          </a:xfrm>
          <a:prstGeom prst="rect">
            <a:avLst/>
          </a:prstGeom>
        </p:spPr>
      </p:pic>
      <p:pic>
        <p:nvPicPr>
          <p:cNvPr id="13" name="圖片 12" descr="qr.ioi.tw (1)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4077072" y="6753200"/>
            <a:ext cx="2049016" cy="204901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56035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 descr="20190508就服輔導課程表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17598" y="2139950"/>
            <a:ext cx="4622803" cy="6537325"/>
          </a:xfrm>
        </p:spPr>
      </p:pic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乙級</a:t>
            </a:r>
            <a:r>
              <a:rPr lang="zh-TW" altLang="en-US" dirty="0" smtClean="0"/>
              <a:t>技士考證</a:t>
            </a:r>
            <a:r>
              <a:rPr lang="zh-TW" altLang="en-US" dirty="0" smtClean="0"/>
              <a:t>班課程表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匯合">
  <a:themeElements>
    <a:clrScheme name="匯合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匯合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旅程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817</TotalTime>
  <Words>61</Words>
  <Application>Microsoft Office PowerPoint</Application>
  <PresentationFormat>A4 紙張 (210x297 公釐)</PresentationFormat>
  <Paragraphs>36</Paragraphs>
  <Slides>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匯合</vt:lpstr>
      <vt:lpstr>就業服務乙級技士考證班</vt:lpstr>
      <vt:lpstr>乙級技士考證班課程表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tcesia</dc:creator>
  <cp:lastModifiedBy>Administrator</cp:lastModifiedBy>
  <cp:revision>97</cp:revision>
  <dcterms:created xsi:type="dcterms:W3CDTF">2017-08-31T06:40:44Z</dcterms:created>
  <dcterms:modified xsi:type="dcterms:W3CDTF">2019-01-19T02:03:07Z</dcterms:modified>
</cp:coreProperties>
</file>