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4" r:id="rId3"/>
    <p:sldId id="303" r:id="rId4"/>
    <p:sldId id="305" r:id="rId5"/>
    <p:sldId id="302" r:id="rId6"/>
    <p:sldId id="299" r:id="rId7"/>
    <p:sldId id="276" r:id="rId8"/>
  </p:sldIdLst>
  <p:sldSz cx="12192000" cy="6858000"/>
  <p:notesSz cx="7104063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顏慈慧" initials="顏慈慧" lastIdx="0" clrIdx="0">
    <p:extLst>
      <p:ext uri="{19B8F6BF-5375-455C-9EA6-DF929625EA0E}">
        <p15:presenceInfo xmlns:p15="http://schemas.microsoft.com/office/powerpoint/2012/main" userId="S-1-5-21-854245398-308236825-839522115-478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83732"/>
    <a:srgbClr val="FFFF99"/>
    <a:srgbClr val="CFE6E3"/>
    <a:srgbClr val="E2EFDA"/>
    <a:srgbClr val="98ECE0"/>
    <a:srgbClr val="FFCC99"/>
    <a:srgbClr val="FF614C"/>
    <a:srgbClr val="7030A0"/>
    <a:srgbClr val="41B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0221" autoAdjust="0"/>
  </p:normalViewPr>
  <p:slideViewPr>
    <p:cSldViewPr snapToGrid="0">
      <p:cViewPr varScale="1">
        <p:scale>
          <a:sx n="100" d="100"/>
          <a:sy n="100" d="100"/>
        </p:scale>
        <p:origin x="87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0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163" cy="512763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4313" y="1"/>
            <a:ext cx="3078162" cy="512763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100"/>
            </a:lvl1pPr>
          </a:lstStyle>
          <a:p>
            <a:fld id="{42135C35-CAD5-4020-96C8-5B793DE62B63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1851"/>
            <a:ext cx="3078163" cy="512763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4313" y="9721851"/>
            <a:ext cx="3078162" cy="512763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100"/>
            </a:lvl1pPr>
          </a:lstStyle>
          <a:p>
            <a:fld id="{5869897C-C9FA-4CFC-B02D-5F3F41793DF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177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8428" cy="513508"/>
          </a:xfrm>
          <a:prstGeom prst="rect">
            <a:avLst/>
          </a:prstGeom>
        </p:spPr>
        <p:txBody>
          <a:bodyPr vert="horz" lIns="94646" tIns="47324" rIns="94646" bIns="47324" rtlCol="0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3993" y="2"/>
            <a:ext cx="3078428" cy="513508"/>
          </a:xfrm>
          <a:prstGeom prst="rect">
            <a:avLst/>
          </a:prstGeom>
        </p:spPr>
        <p:txBody>
          <a:bodyPr vert="horz" lIns="94646" tIns="47324" rIns="94646" bIns="47324" rtlCol="0"/>
          <a:lstStyle>
            <a:lvl1pPr algn="r">
              <a:defRPr sz="1100"/>
            </a:lvl1pPr>
          </a:lstStyle>
          <a:p>
            <a:fld id="{CE890C07-FB21-42BE-80CE-E0F3609F9429}" type="datetimeFigureOut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6" tIns="47324" rIns="94646" bIns="473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646" tIns="47324" rIns="94646" bIns="47324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8" cy="513507"/>
          </a:xfrm>
          <a:prstGeom prst="rect">
            <a:avLst/>
          </a:prstGeom>
        </p:spPr>
        <p:txBody>
          <a:bodyPr vert="horz" lIns="94646" tIns="47324" rIns="94646" bIns="47324" rtlCol="0" anchor="b"/>
          <a:lstStyle>
            <a:lvl1pPr algn="l">
              <a:defRPr sz="11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8" cy="513507"/>
          </a:xfrm>
          <a:prstGeom prst="rect">
            <a:avLst/>
          </a:prstGeom>
        </p:spPr>
        <p:txBody>
          <a:bodyPr vert="horz" lIns="94646" tIns="47324" rIns="94646" bIns="47324" rtlCol="0" anchor="b"/>
          <a:lstStyle>
            <a:lvl1pPr algn="r">
              <a:defRPr sz="1100"/>
            </a:lvl1pPr>
          </a:lstStyle>
          <a:p>
            <a:fld id="{668AE7FE-68F9-4906-B7E6-3CA9301F0F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36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AE7FE-68F9-4906-B7E6-3CA9301F0F6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710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、苗栗確診移工</a:t>
            </a:r>
            <a:r>
              <a:rPr lang="en-US" altLang="zh-TW" dirty="0" smtClean="0"/>
              <a:t>362</a:t>
            </a:r>
            <a:r>
              <a:rPr lang="zh-TW" altLang="en-US" dirty="0" smtClean="0"/>
              <a:t>人，苗栗產業移工人數</a:t>
            </a:r>
            <a:r>
              <a:rPr lang="en-US" altLang="zh-TW" dirty="0" smtClean="0"/>
              <a:t>20,796</a:t>
            </a:r>
            <a:r>
              <a:rPr lang="zh-TW" altLang="en-US" dirty="0" smtClean="0"/>
              <a:t>人，陽性率約</a:t>
            </a:r>
            <a:r>
              <a:rPr lang="en-US" altLang="zh-TW" dirty="0" smtClean="0"/>
              <a:t>1.7%</a:t>
            </a:r>
          </a:p>
          <a:p>
            <a:r>
              <a:rPr lang="en-US" altLang="zh-TW" dirty="0" smtClean="0"/>
              <a:t>2</a:t>
            </a:r>
            <a:r>
              <a:rPr lang="zh-TW" altLang="en-US" dirty="0" smtClean="0"/>
              <a:t>、足夠數量，指等同快篩陽性個案人數之</a:t>
            </a:r>
            <a:r>
              <a:rPr lang="en-US" altLang="zh-TW" dirty="0" smtClean="0"/>
              <a:t>1</a:t>
            </a:r>
            <a:r>
              <a:rPr lang="zh-TW" altLang="en-US" dirty="0" smtClean="0"/>
              <a:t>人</a:t>
            </a:r>
            <a:r>
              <a:rPr lang="en-US" altLang="zh-TW" dirty="0" smtClean="0"/>
              <a:t>1</a:t>
            </a:r>
            <a:r>
              <a:rPr lang="zh-TW" altLang="en-US" dirty="0" smtClean="0"/>
              <a:t>室房間數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AE7FE-68F9-4906-B7E6-3CA9301F0F6B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523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考量雇主實務上需時尋找住宿地點，及安排調度移工工作岡位，無法立即改善，爰要求雇主限期改善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AE7FE-68F9-4906-B7E6-3CA9301F0F6B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7506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AE7FE-68F9-4906-B7E6-3CA9301F0F6B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802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考量整體住宿容納量，宿舍</a:t>
            </a:r>
            <a:r>
              <a:rPr lang="zh-TW" altLang="en-US" sz="1200" b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居住人數減壓暫未定強制</a:t>
            </a: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</a:t>
            </a:r>
            <a:endParaRPr lang="zh-TW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AE7FE-68F9-4906-B7E6-3CA9301F0F6B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422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AE7FE-68F9-4906-B7E6-3CA9301F0F6B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449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B1AB0-606E-4E3B-BB62-CAC2980E24BB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Picture 2" descr="C:\Users\game\Desktop\行政院降低行蹤不明移工會議簡報\MOL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9646" y="77783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59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A384-9A2C-48C3-8628-35E6B3580F10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43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FC93-3E99-4E9A-835E-2D6D545CCB9D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35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E43F-393B-4E21-952A-5CDA904EEFF0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Picture 2" descr="C:\Users\game\Desktop\行政院降低行蹤不明移工會議簡報\MOL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9646" y="77783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90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DB61B-CF38-49DA-8034-B3176CD705AB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Picture 2" descr="C:\Users\game\Desktop\行政院降低行蹤不明移工會議簡報\MOL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539" y="59267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53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41E30-F403-4F06-A6A9-40EF2700E292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Picture 2" descr="C:\Users\game\Desktop\行政院降低行蹤不明移工會議簡報\MOL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7575" y="85116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4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F98E5-E9F8-462B-9B45-6E05766CFAA2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047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06BD-E118-4E46-AA34-43BD3B570933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58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194E-A4D4-48AE-9ABC-69C6C80C420C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76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89BD-08C9-49CA-9D00-19D61B1950BC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691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DDEF-3396-408A-989C-B92EF0F3C9F6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7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6CA1-5BC9-4E64-ABBC-81BA74922AA3}" type="datetime1">
              <a:rPr lang="zh-TW" altLang="en-US" smtClean="0"/>
              <a:pPr/>
              <a:t>2021/6/15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EF0B-1EBD-4928-86D0-874D41EDE2D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Picture 2" descr="C:\Users\game\Desktop\行政院降低行蹤不明移工會議簡報\MOL logo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7576" y="86748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94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rgbClr val="75E5D5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 57"/>
          <p:cNvSpPr/>
          <p:nvPr/>
        </p:nvSpPr>
        <p:spPr>
          <a:xfrm rot="5400000" flipH="1" flipV="1">
            <a:off x="3991516" y="-2405510"/>
            <a:ext cx="4422657" cy="11978313"/>
          </a:xfrm>
          <a:custGeom>
            <a:avLst/>
            <a:gdLst>
              <a:gd name="connsiteX0" fmla="*/ 4422657 w 4422657"/>
              <a:gd name="connsiteY0" fmla="*/ 2121313 h 11391902"/>
              <a:gd name="connsiteX1" fmla="*/ 4422657 w 4422657"/>
              <a:gd name="connsiteY1" fmla="*/ 11391902 h 11391902"/>
              <a:gd name="connsiteX2" fmla="*/ 180031 w 4422657"/>
              <a:gd name="connsiteY2" fmla="*/ 11391902 h 11391902"/>
              <a:gd name="connsiteX3" fmla="*/ 180031 w 4422657"/>
              <a:gd name="connsiteY3" fmla="*/ 2121313 h 11391902"/>
              <a:gd name="connsiteX4" fmla="*/ 346735 w 4422657"/>
              <a:gd name="connsiteY4" fmla="*/ 1295602 h 11391902"/>
              <a:gd name="connsiteX5" fmla="*/ 380279 w 4422657"/>
              <a:gd name="connsiteY5" fmla="*/ 1225968 h 11391902"/>
              <a:gd name="connsiteX6" fmla="*/ 339089 w 4422657"/>
              <a:gd name="connsiteY6" fmla="*/ 1187343 h 11391902"/>
              <a:gd name="connsiteX7" fmla="*/ 25967 w 4422657"/>
              <a:gd name="connsiteY7" fmla="*/ 103860 h 11391902"/>
              <a:gd name="connsiteX8" fmla="*/ 594254 w 4422657"/>
              <a:gd name="connsiteY8" fmla="*/ 744714 h 11391902"/>
              <a:gd name="connsiteX9" fmla="*/ 658617 w 4422657"/>
              <a:gd name="connsiteY9" fmla="*/ 779743 h 11391902"/>
              <a:gd name="connsiteX10" fmla="*/ 664436 w 4422657"/>
              <a:gd name="connsiteY10" fmla="*/ 771961 h 11391902"/>
              <a:gd name="connsiteX11" fmla="*/ 2301344 w 4422657"/>
              <a:gd name="connsiteY11" fmla="*/ 0 h 11391902"/>
              <a:gd name="connsiteX12" fmla="*/ 4422657 w 4422657"/>
              <a:gd name="connsiteY12" fmla="*/ 2121313 h 1139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422657" h="11391902">
                <a:moveTo>
                  <a:pt x="4422657" y="2121313"/>
                </a:moveTo>
                <a:lnTo>
                  <a:pt x="4422657" y="11391902"/>
                </a:lnTo>
                <a:lnTo>
                  <a:pt x="180031" y="11391902"/>
                </a:lnTo>
                <a:lnTo>
                  <a:pt x="180031" y="2121313"/>
                </a:lnTo>
                <a:cubicBezTo>
                  <a:pt x="180031" y="1828421"/>
                  <a:pt x="239390" y="1549393"/>
                  <a:pt x="346735" y="1295602"/>
                </a:cubicBezTo>
                <a:lnTo>
                  <a:pt x="380279" y="1225968"/>
                </a:lnTo>
                <a:lnTo>
                  <a:pt x="339089" y="1187343"/>
                </a:lnTo>
                <a:cubicBezTo>
                  <a:pt x="70916" y="910390"/>
                  <a:pt x="-59371" y="509508"/>
                  <a:pt x="25967" y="103860"/>
                </a:cubicBezTo>
                <a:cubicBezTo>
                  <a:pt x="150721" y="371523"/>
                  <a:pt x="349689" y="592713"/>
                  <a:pt x="594254" y="744714"/>
                </a:cubicBezTo>
                <a:lnTo>
                  <a:pt x="658617" y="779743"/>
                </a:lnTo>
                <a:lnTo>
                  <a:pt x="664436" y="771961"/>
                </a:lnTo>
                <a:cubicBezTo>
                  <a:pt x="1053516" y="300505"/>
                  <a:pt x="1642337" y="0"/>
                  <a:pt x="2301344" y="0"/>
                </a:cubicBezTo>
                <a:cubicBezTo>
                  <a:pt x="3472913" y="0"/>
                  <a:pt x="4422657" y="949744"/>
                  <a:pt x="4422657" y="2121313"/>
                </a:cubicBezTo>
                <a:close/>
              </a:path>
            </a:pathLst>
          </a:custGeom>
          <a:solidFill>
            <a:srgbClr val="75E5D5"/>
          </a:solidFill>
          <a:ln>
            <a:noFill/>
          </a:ln>
          <a:effectLst>
            <a:outerShdw dist="1778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7763" y="3852357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社區防疫組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勞動部</a:t>
            </a:r>
            <a:r>
              <a:rPr lang="en-US" altLang="zh-TW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95426" y="2562225"/>
            <a:ext cx="10086974" cy="1004382"/>
          </a:xfrm>
        </p:spPr>
        <p:txBody>
          <a:bodyPr>
            <a:normAutofit/>
          </a:bodyPr>
          <a:lstStyle/>
          <a:p>
            <a:pPr algn="dist"/>
            <a:r>
              <a:rPr lang="zh-TW" altLang="en-US" sz="5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</a:t>
            </a:r>
            <a:r>
              <a:rPr lang="zh-TW" altLang="en-US" sz="5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工宿舍</a:t>
            </a:r>
            <a:r>
              <a:rPr lang="zh-TW" altLang="en-US" sz="5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強化管理規劃</a:t>
            </a:r>
          </a:p>
        </p:txBody>
      </p:sp>
      <p:sp>
        <p:nvSpPr>
          <p:cNvPr id="15" name="矩形 14"/>
          <p:cNvSpPr/>
          <p:nvPr/>
        </p:nvSpPr>
        <p:spPr>
          <a:xfrm>
            <a:off x="0" y="305844"/>
            <a:ext cx="3747273" cy="791946"/>
          </a:xfrm>
          <a:prstGeom prst="rect">
            <a:avLst/>
          </a:prstGeom>
          <a:solidFill>
            <a:srgbClr val="75E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276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9C27796-E88C-4E4B-8890-E1FEA5103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75773"/>
              </p:ext>
            </p:extLst>
          </p:nvPr>
        </p:nvGraphicFramePr>
        <p:xfrm>
          <a:off x="315944" y="2036500"/>
          <a:ext cx="11587254" cy="4480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719490">
                  <a:extLst>
                    <a:ext uri="{9D8B030D-6E8A-4147-A177-3AD203B41FA5}">
                      <a16:colId xmlns:a16="http://schemas.microsoft.com/office/drawing/2014/main" val="1540409805"/>
                    </a:ext>
                  </a:extLst>
                </a:gridCol>
                <a:gridCol w="6847242">
                  <a:extLst>
                    <a:ext uri="{9D8B030D-6E8A-4147-A177-3AD203B41FA5}">
                      <a16:colId xmlns:a16="http://schemas.microsoft.com/office/drawing/2014/main" val="3481188125"/>
                    </a:ext>
                  </a:extLst>
                </a:gridCol>
                <a:gridCol w="1020522">
                  <a:extLst>
                    <a:ext uri="{9D8B030D-6E8A-4147-A177-3AD203B41FA5}">
                      <a16:colId xmlns:a16="http://schemas.microsoft.com/office/drawing/2014/main" val="112146714"/>
                    </a:ext>
                  </a:extLst>
                </a:gridCol>
              </a:tblGrid>
              <a:tr h="2668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現行規定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-3619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規劃內容</a:t>
                      </a:r>
                      <a:endParaRPr lang="en-US" altLang="zh-TW" sz="32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55698"/>
                  </a:ext>
                </a:extLst>
              </a:tr>
              <a:tr h="3791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雇主應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掌握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移工健康狀況並協助就醫</a:t>
                      </a:r>
                      <a:endParaRPr lang="en-US" altLang="zh-TW" sz="2000" b="1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雇主應每日</a:t>
                      </a: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量測及記錄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移工健康狀況</a:t>
                      </a: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並造冊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，有</a:t>
                      </a: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疑似症狀或快篩陽個案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應</a:t>
                      </a: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通報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衛生單位及</a:t>
                      </a: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安排就醫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EEBF7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強制</a:t>
                      </a:r>
                      <a:r>
                        <a:rPr lang="zh-TW" alt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規定</a:t>
                      </a:r>
                      <a:endParaRPr lang="en-US" altLang="zh-TW" sz="28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285592"/>
                  </a:ext>
                </a:extLst>
              </a:tr>
              <a:tr h="519627">
                <a:tc>
                  <a:txBody>
                    <a:bodyPr/>
                    <a:lstStyle/>
                    <a:p>
                      <a:pPr marL="263525" marR="0" lvl="0" indent="-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盥洗時間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建議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彈性交錯</a:t>
                      </a:r>
                      <a:endParaRPr lang="en-US" altLang="zh-TW" sz="2000" b="1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同一住宿地點移工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儘量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安排一起用餐</a:t>
                      </a:r>
                      <a:endParaRPr lang="en-US" altLang="zh-TW" sz="2000" b="1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263525" marR="0" lvl="0" indent="-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 </a:t>
                      </a: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明訂宿舍管理規則，公共區域分流或分時段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使用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例如宿舍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</a:t>
                      </a: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區早上洗衣、宿舍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</a:t>
                      </a: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區下午洗衣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pPr marL="263525" marR="0" lvl="0" indent="-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 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宿舍不同樓層及不同棟之移工</a:t>
                      </a: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禁止跨區或一起用餐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EEB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FE6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095318"/>
                  </a:ext>
                </a:extLst>
              </a:tr>
              <a:tr h="3510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預先規劃</a:t>
                      </a:r>
                      <a:r>
                        <a:rPr lang="en-US" altLang="zh-TW" sz="20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altLang="zh-TW" sz="20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室居住地點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有個案發生時</a:t>
                      </a:r>
                      <a:r>
                        <a:rPr lang="zh-TW" altLang="en-US" sz="20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該棟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應有足夠數量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之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室房間，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供快篩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陽性者隔離</a:t>
                      </a: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使用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E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581117"/>
                  </a:ext>
                </a:extLst>
              </a:tr>
              <a:tr h="54771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罰則：</a:t>
                      </a:r>
                      <a:endParaRPr lang="en-US" altLang="zh-TW" sz="2400" b="1" kern="12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違反強制規定，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立即依就服法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罰最高</a:t>
                      </a: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萬元，無法改善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可連續罰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情節嚴重可廢聘</a:t>
                      </a:r>
                      <a:endParaRPr lang="en-US" altLang="zh-TW" sz="2400" b="1" kern="12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400" b="1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疫情期間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無法改善者，暫停引進、承接新移工</a:t>
                      </a:r>
                      <a:endParaRPr lang="zh-TW" altLang="en-US" sz="24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FE6E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FE6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87871"/>
                  </a:ext>
                </a:extLst>
              </a:tr>
            </a:tbl>
          </a:graphicData>
        </a:graphic>
      </p:graphicFrame>
      <p:sp>
        <p:nvSpPr>
          <p:cNvPr id="3" name="圓角矩形 2"/>
          <p:cNvSpPr/>
          <p:nvPr/>
        </p:nvSpPr>
        <p:spPr>
          <a:xfrm>
            <a:off x="474453" y="1309388"/>
            <a:ext cx="9834113" cy="50572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한쪽 모서리가 둥근 사각형 4"/>
          <p:cNvSpPr/>
          <p:nvPr/>
        </p:nvSpPr>
        <p:spPr>
          <a:xfrm flipH="1" flipV="1">
            <a:off x="0" y="-7038"/>
            <a:ext cx="12192000" cy="1316426"/>
          </a:xfrm>
          <a:prstGeom prst="round1Rect">
            <a:avLst>
              <a:gd name="adj" fmla="val 50000"/>
            </a:avLst>
          </a:prstGeom>
          <a:solidFill>
            <a:srgbClr val="98E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5325" y="20422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移工宿舍管理規劃內容</a:t>
            </a:r>
            <a:endParaRPr lang="zh-TW" altLang="en-US" sz="4800" dirty="0"/>
          </a:p>
        </p:txBody>
      </p:sp>
      <p:pic>
        <p:nvPicPr>
          <p:cNvPr id="13" name="Picture 2" descr="C:\Users\game\Desktop\行政院降低行蹤不明移工會議簡報\MO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9478" y="58119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396928" y="1291893"/>
            <a:ext cx="11425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（一）強制措施，立即實施 ─ 健康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監測、不得群聚、備援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房間</a:t>
            </a:r>
            <a:endParaRPr lang="en-US" altLang="zh-TW" sz="2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447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圓角矩形 10"/>
          <p:cNvSpPr/>
          <p:nvPr/>
        </p:nvSpPr>
        <p:spPr>
          <a:xfrm>
            <a:off x="474454" y="1309388"/>
            <a:ext cx="8028524" cy="50572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9C27796-E88C-4E4B-8890-E1FEA5103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279975"/>
              </p:ext>
            </p:extLst>
          </p:nvPr>
        </p:nvGraphicFramePr>
        <p:xfrm>
          <a:off x="248459" y="2714780"/>
          <a:ext cx="11695081" cy="400397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959412">
                  <a:extLst>
                    <a:ext uri="{9D8B030D-6E8A-4147-A177-3AD203B41FA5}">
                      <a16:colId xmlns:a16="http://schemas.microsoft.com/office/drawing/2014/main" val="1540409805"/>
                    </a:ext>
                  </a:extLst>
                </a:gridCol>
                <a:gridCol w="5658928">
                  <a:extLst>
                    <a:ext uri="{9D8B030D-6E8A-4147-A177-3AD203B41FA5}">
                      <a16:colId xmlns:a16="http://schemas.microsoft.com/office/drawing/2014/main" val="3481188125"/>
                    </a:ext>
                  </a:extLst>
                </a:gridCol>
                <a:gridCol w="2076741">
                  <a:extLst>
                    <a:ext uri="{9D8B030D-6E8A-4147-A177-3AD203B41FA5}">
                      <a16:colId xmlns:a16="http://schemas.microsoft.com/office/drawing/2014/main" val="112146714"/>
                    </a:ext>
                  </a:extLst>
                </a:gridCol>
              </a:tblGrid>
              <a:tr h="620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現行規定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-3619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規劃內容</a:t>
                      </a:r>
                      <a:endParaRPr lang="en-US" altLang="zh-TW" sz="32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55698"/>
                  </a:ext>
                </a:extLst>
              </a:tr>
              <a:tr h="9282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同住宿地點移工</a:t>
                      </a:r>
                      <a:r>
                        <a:rPr lang="zh-TW" altLang="en-US" sz="28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儘量</a:t>
                      </a: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安排於同一工作場所、同一班別</a:t>
                      </a:r>
                      <a:endParaRPr lang="en-US" altLang="zh-TW" sz="2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同房</a:t>
                      </a:r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移工</a:t>
                      </a:r>
                      <a:r>
                        <a:rPr lang="zh-TW" altLang="en-US" sz="2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</a:t>
                      </a:r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安排於</a:t>
                      </a: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同廠區之</a:t>
                      </a:r>
                      <a:r>
                        <a:rPr lang="zh-TW" altLang="en-US" sz="28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同一工作區域或生產線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並同一</a:t>
                      </a: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班別</a:t>
                      </a:r>
                      <a:endParaRPr lang="en-US" altLang="zh-TW" sz="24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E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強制規定</a:t>
                      </a:r>
                      <a:endParaRPr lang="en-US" altLang="zh-TW" sz="28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得限期改善</a:t>
                      </a:r>
                      <a:endParaRPr lang="en-US" altLang="zh-TW" sz="24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285592"/>
                  </a:ext>
                </a:extLst>
              </a:tr>
              <a:tr h="8814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儘量</a:t>
                      </a:r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避免所屬不同</a:t>
                      </a:r>
                      <a:r>
                        <a:rPr lang="zh-TW" altLang="en-US" sz="24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公司之移</a:t>
                      </a:r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工混住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不同雇主</a:t>
                      </a: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之</a:t>
                      </a:r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移工</a:t>
                      </a:r>
                      <a:r>
                        <a:rPr lang="zh-TW" altLang="en-US" sz="28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禁止混住</a:t>
                      </a:r>
                      <a:r>
                        <a:rPr lang="zh-TW" altLang="en-US" sz="2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</a:t>
                      </a:r>
                      <a:r>
                        <a:rPr lang="zh-TW" altLang="en-US" sz="2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一層</a:t>
                      </a:r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宿舍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EEBF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FE6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095318"/>
                  </a:ext>
                </a:extLst>
              </a:tr>
              <a:tr h="85863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罰則：</a:t>
                      </a:r>
                      <a:endParaRPr lang="en-US" altLang="zh-TW" sz="24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違反強制規定，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限期</a:t>
                      </a:r>
                      <a:r>
                        <a:rPr lang="en-US" altLang="zh-TW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週</a:t>
                      </a:r>
                      <a:r>
                        <a:rPr lang="en-US" altLang="zh-TW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-1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個月內改善，特殊情形始可延長。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</a:t>
                      </a: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改善者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依就服法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罰最高</a:t>
                      </a:r>
                      <a:r>
                        <a:rPr lang="en-US" altLang="zh-TW" sz="2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</a:t>
                      </a: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萬元，</a:t>
                      </a:r>
                      <a:r>
                        <a:rPr lang="zh-TW" altLang="en-US" sz="24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情節嚴重可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廢聘</a:t>
                      </a:r>
                      <a:endParaRPr lang="en-US" altLang="zh-TW" sz="2400" b="1" kern="12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2400" b="1" u="sng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疫</a:t>
                      </a:r>
                      <a:r>
                        <a:rPr lang="zh-TW" altLang="en-US" sz="2400" b="1" u="sng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情期間</a:t>
                      </a:r>
                      <a:r>
                        <a:rPr lang="zh-TW" altLang="en-US" sz="2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無法改善者，暫停引進、承接新移工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FE6E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FE6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87871"/>
                  </a:ext>
                </a:extLst>
              </a:tr>
            </a:tbl>
          </a:graphicData>
        </a:graphic>
      </p:graphicFrame>
      <p:sp>
        <p:nvSpPr>
          <p:cNvPr id="19" name="한쪽 모서리가 둥근 사각형 4"/>
          <p:cNvSpPr/>
          <p:nvPr/>
        </p:nvSpPr>
        <p:spPr>
          <a:xfrm flipH="1" flipV="1">
            <a:off x="0" y="-7038"/>
            <a:ext cx="12192000" cy="1316426"/>
          </a:xfrm>
          <a:prstGeom prst="round1Rect">
            <a:avLst>
              <a:gd name="adj" fmla="val 50000"/>
            </a:avLst>
          </a:prstGeom>
          <a:solidFill>
            <a:srgbClr val="98E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5325" y="20422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移工宿舍管理規劃內容</a:t>
            </a:r>
            <a:endParaRPr lang="zh-TW" altLang="en-US" sz="4800" dirty="0"/>
          </a:p>
        </p:txBody>
      </p:sp>
      <p:pic>
        <p:nvPicPr>
          <p:cNvPr id="13" name="Picture 2" descr="C:\Users\game\Desktop\行政院降低行蹤不明移工會議簡報\MO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9478" y="58119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96929" y="1291893"/>
            <a:ext cx="10956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（二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）強制措施，限期改善 ─ 分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艙分流、不得混住</a:t>
            </a:r>
            <a:endParaRPr lang="en-US" altLang="zh-TW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76325" lvl="1" indent="-457200">
              <a:buFont typeface="Wingdings" panose="05000000000000000000" pitchFamily="2" charset="2"/>
              <a:buChar char="l"/>
              <a:tabLst>
                <a:tab pos="990600" algn="l"/>
              </a:tabLst>
            </a:pP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同房同層未分流：同房移工，跨廠區工作；不同雇主之移工，委由同一家仲介公司安排混住，風險高</a:t>
            </a:r>
            <a:endParaRPr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303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885082"/>
              </p:ext>
            </p:extLst>
          </p:nvPr>
        </p:nvGraphicFramePr>
        <p:xfrm>
          <a:off x="180974" y="1910715"/>
          <a:ext cx="11830051" cy="47879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52007">
                  <a:extLst>
                    <a:ext uri="{9D8B030D-6E8A-4147-A177-3AD203B41FA5}">
                      <a16:colId xmlns:a16="http://schemas.microsoft.com/office/drawing/2014/main" val="1540409805"/>
                    </a:ext>
                  </a:extLst>
                </a:gridCol>
                <a:gridCol w="9049294">
                  <a:extLst>
                    <a:ext uri="{9D8B030D-6E8A-4147-A177-3AD203B41FA5}">
                      <a16:colId xmlns:a16="http://schemas.microsoft.com/office/drawing/2014/main" val="3481188125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366688585"/>
                    </a:ext>
                  </a:extLst>
                </a:gridCol>
              </a:tblGrid>
              <a:tr h="3360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現行規定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-36195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規劃內容</a:t>
                      </a:r>
                      <a:endParaRPr lang="en-US" altLang="zh-TW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55698"/>
                  </a:ext>
                </a:extLst>
              </a:tr>
              <a:tr h="25366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</a:t>
                      </a:r>
                      <a:endParaRPr lang="en-US" altLang="zh-TW" sz="2800" b="1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雇主有下列情形之一者，應</a:t>
                      </a:r>
                      <a:r>
                        <a:rPr lang="zh-TW" alt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每周至少</a:t>
                      </a:r>
                      <a:r>
                        <a:rPr lang="en-US" altLang="zh-TW" sz="28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次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為移工辦理</a:t>
                      </a:r>
                      <a:r>
                        <a:rPr lang="zh-TW" alt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快</a:t>
                      </a:r>
                      <a:r>
                        <a:rPr lang="zh-TW" alt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篩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endParaRPr lang="en-US" altLang="zh-TW" sz="2400" b="1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同一雇主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有確診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個案</a:t>
                      </a:r>
                      <a:endParaRPr lang="en-US" altLang="zh-TW" sz="2400" b="1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lang="en-US" altLang="zh-TW" sz="24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同一雇主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無確診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個案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，且工作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地點位於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衛生單位認定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疫情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高風險區域</a:t>
                      </a:r>
                      <a:endParaRPr lang="en-US" altLang="zh-TW" sz="2400" b="1" kern="12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同一雇主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無確診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個案，且工作地點位於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衛生單位認定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疫情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中低風險</a:t>
                      </a:r>
                      <a:r>
                        <a:rPr lang="zh-TW" altLang="en-US" sz="2400" b="1" kern="120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區域</a:t>
                      </a:r>
                      <a:r>
                        <a:rPr lang="zh-TW" altLang="en-US" sz="2000" b="1" kern="120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，並有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下列情形之一：</a:t>
                      </a:r>
                      <a:endParaRPr lang="en-US" altLang="zh-TW" sz="2000" b="1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</a:t>
                      </a:r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A.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宿舍</a:t>
                      </a:r>
                      <a:r>
                        <a:rPr lang="en-US" altLang="zh-TW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房超過</a:t>
                      </a:r>
                      <a:r>
                        <a:rPr lang="en-US" altLang="zh-TW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  <a:endParaRPr lang="en-US" altLang="zh-TW" sz="2400" b="1" kern="1200" baseline="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</a:t>
                      </a:r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</a:t>
                      </a:r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.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有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快篩陽性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或經匡列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居家隔離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個案</a:t>
                      </a:r>
                      <a:endParaRPr lang="en-US" altLang="zh-TW" sz="2000" b="1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</a:t>
                      </a:r>
                      <a:r>
                        <a:rPr lang="zh-TW" altLang="en-US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C.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有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不同雇主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之移工</a:t>
                      </a: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混住</a:t>
                      </a:r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同一層宿舍</a:t>
                      </a:r>
                      <a:endParaRPr lang="en-US" altLang="zh-TW" sz="2000" b="1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強制規定</a:t>
                      </a:r>
                      <a:endParaRPr lang="en-US" altLang="zh-TW" sz="2400" b="1" kern="12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得限期</a:t>
                      </a:r>
                      <a:endParaRPr lang="en-US" altLang="zh-TW" sz="2400" b="1" kern="12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改善</a:t>
                      </a:r>
                      <a:endParaRPr lang="en-US" altLang="zh-TW" sz="2400" b="1" kern="12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69253"/>
                  </a:ext>
                </a:extLst>
              </a:tr>
              <a:tr h="5185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罰則：</a:t>
                      </a:r>
                      <a:endParaRPr kumimoji="0" lang="en-US" altLang="zh-TW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違反強制規定，</a:t>
                      </a: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限期</a:t>
                      </a:r>
                      <a:r>
                        <a:rPr kumimoji="0" lang="en-US" altLang="zh-TW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週</a:t>
                      </a:r>
                      <a:r>
                        <a:rPr kumimoji="0" lang="en-US" altLang="zh-TW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-1</a:t>
                      </a: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個月內改善，特殊情形始可延長。</a:t>
                      </a: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未改善者，</a:t>
                      </a: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依就服法</a:t>
                      </a: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罰最高</a:t>
                      </a:r>
                      <a:r>
                        <a:rPr kumimoji="0" lang="en-US" altLang="zh-TW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</a:t>
                      </a: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萬元，</a:t>
                      </a: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情節嚴重可廢聘</a:t>
                      </a:r>
                      <a:endParaRPr kumimoji="0" lang="en-US" altLang="zh-TW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2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疫情期間</a:t>
                      </a:r>
                      <a:r>
                        <a:rPr kumimoji="0" lang="zh-TW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無法改善者，暫停引進、承接新移工</a:t>
                      </a:r>
                      <a:endParaRPr kumimoji="0" lang="zh-TW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CFE6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635514"/>
                  </a:ext>
                </a:extLst>
              </a:tr>
            </a:tbl>
          </a:graphicData>
        </a:graphic>
      </p:graphicFrame>
      <p:sp>
        <p:nvSpPr>
          <p:cNvPr id="10" name="圓角矩形 9"/>
          <p:cNvSpPr/>
          <p:nvPr/>
        </p:nvSpPr>
        <p:spPr>
          <a:xfrm>
            <a:off x="474454" y="1309388"/>
            <a:ext cx="7669421" cy="50572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396928" y="1264183"/>
            <a:ext cx="11425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（三）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強制措施，限期改善 </a:t>
            </a:r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─ 強制辦理企業快篩</a:t>
            </a:r>
            <a:endParaRPr lang="en-US" altLang="zh-TW" sz="28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한쪽 모서리가 둥근 사각형 4"/>
          <p:cNvSpPr/>
          <p:nvPr/>
        </p:nvSpPr>
        <p:spPr>
          <a:xfrm flipH="1" flipV="1">
            <a:off x="0" y="-7038"/>
            <a:ext cx="12192000" cy="1316426"/>
          </a:xfrm>
          <a:prstGeom prst="round1Rect">
            <a:avLst>
              <a:gd name="adj" fmla="val 50000"/>
            </a:avLst>
          </a:prstGeom>
          <a:solidFill>
            <a:srgbClr val="98E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5325" y="20422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移工宿舍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管理規劃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zh-TW" altLang="en-US" sz="4800" dirty="0"/>
          </a:p>
        </p:txBody>
      </p:sp>
      <p:pic>
        <p:nvPicPr>
          <p:cNvPr id="13" name="Picture 2" descr="C:\Users\game\Desktop\行政院降低行蹤不明移工會議簡報\MO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9478" y="58119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73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圓角矩形 9"/>
          <p:cNvSpPr/>
          <p:nvPr/>
        </p:nvSpPr>
        <p:spPr>
          <a:xfrm>
            <a:off x="474454" y="1309388"/>
            <a:ext cx="6964571" cy="505725"/>
          </a:xfrm>
          <a:prstGeom prst="round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396928" y="1264183"/>
            <a:ext cx="11425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（四）鼓勵與強制措施併行 ─ 宿舍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人數減壓</a:t>
            </a:r>
            <a:endParaRPr lang="en-US" altLang="zh-TW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14375" lvl="1">
              <a:buFont typeface="Wingdings" panose="05000000000000000000" pitchFamily="2" charset="2"/>
              <a:buChar char="l"/>
            </a:pPr>
            <a:r>
              <a:rPr lang="zh-TW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宿舍</a:t>
            </a:r>
            <a:r>
              <a:rPr lang="zh-TW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風險控制：竹竹苗等地疫情熱區有同房人數過多，風險高</a:t>
            </a:r>
            <a:endParaRPr lang="en-US" altLang="zh-TW" sz="28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한쪽 모서리가 둥근 사각형 4"/>
          <p:cNvSpPr/>
          <p:nvPr/>
        </p:nvSpPr>
        <p:spPr>
          <a:xfrm flipH="1" flipV="1">
            <a:off x="0" y="-7038"/>
            <a:ext cx="12192000" cy="1316426"/>
          </a:xfrm>
          <a:prstGeom prst="round1Rect">
            <a:avLst>
              <a:gd name="adj" fmla="val 50000"/>
            </a:avLst>
          </a:prstGeom>
          <a:solidFill>
            <a:srgbClr val="98E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5325" y="20422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移工宿舍管理規劃內容</a:t>
            </a:r>
            <a:endParaRPr lang="zh-TW" altLang="en-US" sz="4800" dirty="0"/>
          </a:p>
        </p:txBody>
      </p:sp>
      <p:pic>
        <p:nvPicPr>
          <p:cNvPr id="13" name="Picture 2" descr="C:\Users\game\Desktop\行政院降低行蹤不明移工會議簡報\MO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9478" y="58119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 smtClean="0"/>
              <a:t>4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86879"/>
              </p:ext>
            </p:extLst>
          </p:nvPr>
        </p:nvGraphicFramePr>
        <p:xfrm>
          <a:off x="695324" y="2380012"/>
          <a:ext cx="10928639" cy="394317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78269">
                  <a:extLst>
                    <a:ext uri="{9D8B030D-6E8A-4147-A177-3AD203B41FA5}">
                      <a16:colId xmlns:a16="http://schemas.microsoft.com/office/drawing/2014/main" val="1540409805"/>
                    </a:ext>
                  </a:extLst>
                </a:gridCol>
                <a:gridCol w="701030">
                  <a:extLst>
                    <a:ext uri="{9D8B030D-6E8A-4147-A177-3AD203B41FA5}">
                      <a16:colId xmlns:a16="http://schemas.microsoft.com/office/drawing/2014/main" val="3481188125"/>
                    </a:ext>
                  </a:extLst>
                </a:gridCol>
                <a:gridCol w="1364056">
                  <a:extLst>
                    <a:ext uri="{9D8B030D-6E8A-4147-A177-3AD203B41FA5}">
                      <a16:colId xmlns:a16="http://schemas.microsoft.com/office/drawing/2014/main" val="3306408566"/>
                    </a:ext>
                  </a:extLst>
                </a:gridCol>
                <a:gridCol w="4712309">
                  <a:extLst>
                    <a:ext uri="{9D8B030D-6E8A-4147-A177-3AD203B41FA5}">
                      <a16:colId xmlns:a16="http://schemas.microsoft.com/office/drawing/2014/main" val="2356708605"/>
                    </a:ext>
                  </a:extLst>
                </a:gridCol>
                <a:gridCol w="2272975">
                  <a:extLst>
                    <a:ext uri="{9D8B030D-6E8A-4147-A177-3AD203B41FA5}">
                      <a16:colId xmlns:a16="http://schemas.microsoft.com/office/drawing/2014/main" val="1366688585"/>
                    </a:ext>
                  </a:extLst>
                </a:gridCol>
              </a:tblGrid>
              <a:tr h="5903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現行規定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-3619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規劃內容</a:t>
                      </a:r>
                      <a:endParaRPr lang="en-US" altLang="zh-TW" sz="32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55698"/>
                  </a:ext>
                </a:extLst>
              </a:tr>
              <a:tr h="89916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無</a:t>
                      </a:r>
                      <a:endParaRPr lang="en-US" altLang="zh-TW" sz="2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有快篩陽性</a:t>
                      </a:r>
                      <a:endParaRPr lang="zh-TW" altLang="en-US" sz="28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個案</a:t>
                      </a:r>
                      <a:r>
                        <a:rPr lang="zh-TW" altLang="en-US" sz="28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強制隔離</a:t>
                      </a:r>
                      <a:r>
                        <a:rPr lang="en-US" altLang="zh-TW" sz="2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altLang="zh-TW" sz="2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室，同房</a:t>
                      </a:r>
                      <a:r>
                        <a:rPr lang="zh-TW" altLang="en-US" sz="28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其他依風險評估</a:t>
                      </a:r>
                      <a:r>
                        <a:rPr lang="zh-TW" alt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強制減壓</a:t>
                      </a:r>
                      <a:endParaRPr lang="en-US" altLang="zh-TW" sz="28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強制規定</a:t>
                      </a:r>
                      <a:endParaRPr lang="en-US" altLang="zh-TW" sz="2800" b="1" kern="12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285592"/>
                  </a:ext>
                </a:extLst>
              </a:tr>
              <a:tr h="8991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未有個案</a:t>
                      </a:r>
                      <a:endParaRPr lang="en-US" altLang="zh-TW" sz="2800" b="1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高風險區域</a:t>
                      </a:r>
                      <a:endParaRPr lang="en-US" altLang="zh-TW" sz="2800" b="1" kern="12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鼓勵</a:t>
                      </a:r>
                      <a:r>
                        <a:rPr lang="zh-TW" altLang="en-US" sz="2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雇主減壓至</a:t>
                      </a:r>
                      <a:r>
                        <a:rPr lang="en-US" altLang="zh-TW" sz="2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2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房</a:t>
                      </a:r>
                      <a:r>
                        <a:rPr lang="en-US" altLang="zh-TW" sz="2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</a:t>
                      </a:r>
                      <a:r>
                        <a:rPr lang="zh-TW" altLang="en-US" sz="2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人以下</a:t>
                      </a:r>
                      <a:endParaRPr lang="en-US" altLang="zh-TW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2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內含衛浴，不得雅房</a:t>
                      </a:r>
                      <a:r>
                        <a:rPr lang="en-US" altLang="zh-TW" sz="28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en-US" altLang="zh-TW" sz="28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鼓勵措施</a:t>
                      </a:r>
                      <a:endParaRPr lang="en-US" altLang="zh-TW" sz="2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688649"/>
                  </a:ext>
                </a:extLst>
              </a:tr>
              <a:tr h="64344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rgbClr val="CFE6E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中低風險區域</a:t>
                      </a:r>
                      <a:endParaRPr kumimoji="0" lang="zh-TW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noProof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鼓勵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雇主減壓</a:t>
                      </a:r>
                      <a:endParaRPr kumimoji="0" lang="en-US" altLang="zh-TW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9BD5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鼓勵措施</a:t>
                      </a:r>
                      <a:endParaRPr kumimoji="0" lang="en-US" altLang="zh-TW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5B9BD5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095318"/>
                  </a:ext>
                </a:extLst>
              </a:tr>
              <a:tr h="47388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罰則：</a:t>
                      </a:r>
                      <a:r>
                        <a:rPr lang="zh-TW" altLang="en-US" sz="2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違反強制</a:t>
                      </a: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規定，</a:t>
                      </a:r>
                      <a:r>
                        <a:rPr lang="zh-TW" alt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依就服法</a:t>
                      </a: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罰最高</a:t>
                      </a:r>
                      <a:r>
                        <a:rPr lang="en-US" altLang="zh-TW" sz="2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</a:t>
                      </a:r>
                      <a:r>
                        <a:rPr lang="zh-TW" altLang="en-US" sz="2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萬元、不得引進及承接移工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CFE6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635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9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한쪽 모서리가 둥근 사각형 4"/>
          <p:cNvSpPr/>
          <p:nvPr/>
        </p:nvSpPr>
        <p:spPr>
          <a:xfrm flipH="1" flipV="1">
            <a:off x="0" y="-7038"/>
            <a:ext cx="12192000" cy="1316426"/>
          </a:xfrm>
          <a:prstGeom prst="round1Rect">
            <a:avLst>
              <a:gd name="adj" fmla="val 50000"/>
            </a:avLst>
          </a:prstGeom>
          <a:solidFill>
            <a:srgbClr val="98E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5325" y="20422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後續規劃</a:t>
            </a:r>
            <a:endParaRPr lang="zh-TW" altLang="en-US" sz="4800" dirty="0"/>
          </a:p>
        </p:txBody>
      </p:sp>
      <p:pic>
        <p:nvPicPr>
          <p:cNvPr id="13" name="Picture 2" descr="C:\Users\game\Desktop\行政院降低行蹤不明移工會議簡報\MO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9478" y="58119"/>
            <a:ext cx="948267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311450" y="2090669"/>
            <a:ext cx="11042350" cy="1077218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marL="631825" indent="-631825"/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、考量整體住宿容納量，宿舍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居住人數減壓暫未定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強制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標準，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先與其他部會共同盤點住宿資源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311449" y="3436382"/>
            <a:ext cx="11042351" cy="584775"/>
          </a:xfrm>
          <a:prstGeom prst="rect">
            <a:avLst/>
          </a:prstGeom>
          <a:solidFill>
            <a:srgbClr val="98ECE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、依規劃內容，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一周內修正雇主聘僱移工指引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11450" y="4321474"/>
            <a:ext cx="11042350" cy="58477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、全面辦理專案查察，及規劃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跨部會突襲檢查高風險區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廠商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11449" y="5206566"/>
            <a:ext cx="11042351" cy="1077218"/>
          </a:xfrm>
          <a:prstGeom prst="rect">
            <a:avLst/>
          </a:prstGeom>
          <a:solidFill>
            <a:srgbClr val="98ECE0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marL="628650" indent="-628650"/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、違反非強制規範，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複查仍待改善之雇主名冊，送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經濟部、科技部協助輔導及宣導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加強改善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34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3195780" y="2332053"/>
            <a:ext cx="6142183" cy="2317571"/>
          </a:xfrm>
          <a:prstGeom prst="rect">
            <a:avLst/>
          </a:prstGeom>
          <a:solidFill>
            <a:srgbClr val="CFE6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>
              <a:lnSpc>
                <a:spcPct val="150000"/>
              </a:lnSpc>
            </a:pPr>
            <a:endParaRPr lang="zh-TW" altLang="en-US" sz="2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662892" y="2894574"/>
            <a:ext cx="5204017" cy="289925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rgbClr val="0F6FC6"/>
              </a:buClr>
              <a:defRPr/>
            </a:pPr>
            <a:r>
              <a:rPr lang="zh-TW" altLang="en-US" sz="9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簡報完畢</a:t>
            </a:r>
            <a:endParaRPr lang="en-US" altLang="zh-TW" sz="96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algn="ctr">
              <a:buClr>
                <a:srgbClr val="0F6FC6"/>
              </a:buClr>
              <a:defRPr/>
            </a:pPr>
            <a:r>
              <a:rPr lang="zh-TW" altLang="en-US" sz="9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8928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3516</TotalTime>
  <Words>924</Words>
  <Application>Microsoft Office PowerPoint</Application>
  <PresentationFormat>寬螢幕</PresentationFormat>
  <Paragraphs>91</Paragraphs>
  <Slides>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5" baseType="lpstr">
      <vt:lpstr>맑은 고딕</vt:lpstr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移工宿舍強化管理規劃</vt:lpstr>
      <vt:lpstr>一、移工宿舍管理規劃內容</vt:lpstr>
      <vt:lpstr>一、移工宿舍管理規劃內容</vt:lpstr>
      <vt:lpstr>一、移工宿舍管理規劃內容</vt:lpstr>
      <vt:lpstr>一、移工宿舍管理規劃內容</vt:lpstr>
      <vt:lpstr>二、後續規劃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勞動力發展署簡報格式</dc:title>
  <dc:creator>L7100260</dc:creator>
  <cp:lastModifiedBy>顏瑋志</cp:lastModifiedBy>
  <cp:revision>365</cp:revision>
  <cp:lastPrinted>2021-06-15T08:28:26Z</cp:lastPrinted>
  <dcterms:created xsi:type="dcterms:W3CDTF">2020-06-17T03:16:36Z</dcterms:created>
  <dcterms:modified xsi:type="dcterms:W3CDTF">2021-06-15T08:37:53Z</dcterms:modified>
</cp:coreProperties>
</file>